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1" r:id="rId4"/>
    <p:sldId id="259" r:id="rId5"/>
    <p:sldId id="262" r:id="rId6"/>
    <p:sldId id="260" r:id="rId7"/>
    <p:sldId id="258" r:id="rId8"/>
    <p:sldId id="263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794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7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3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6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6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4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4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8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8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62" r:id="rId8"/>
    <p:sldLayoutId id="2147483663" r:id="rId9"/>
    <p:sldLayoutId id="2147483664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BE76AB-E61E-AA9A-6345-D0431AC34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962024"/>
            <a:ext cx="6290497" cy="3358965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Bunch Detection using YOLO and </a:t>
            </a:r>
            <a:r>
              <a:rPr lang="en-US" dirty="0" err="1">
                <a:solidFill>
                  <a:srgbClr val="FFFFFF"/>
                </a:solidFill>
              </a:rPr>
              <a:t>FasterRCNN</a:t>
            </a:r>
            <a:r>
              <a:rPr lang="en-US" dirty="0">
                <a:solidFill>
                  <a:srgbClr val="FFFFFF"/>
                </a:solidFill>
              </a:rPr>
              <a:t> Deep Learning Architectures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31179F-6739-4801-0AD7-99A4DED8E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Master’s Degree in Computer Science and Engineering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Computer Vision &amp; Deep Learning (2022/2023)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Davide Camponogara VR472108</a:t>
            </a:r>
          </a:p>
        </p:txBody>
      </p:sp>
    </p:spTree>
    <p:extLst>
      <p:ext uri="{BB962C8B-B14F-4D97-AF65-F5344CB8AC3E}">
        <p14:creationId xmlns:p14="http://schemas.microsoft.com/office/powerpoint/2010/main" val="236107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Immagine 5" descr="Immagine che contiene uva, frutto, vigneto, aria aperta">
            <a:extLst>
              <a:ext uri="{FF2B5EF4-FFF2-40B4-BE49-F238E27FC236}">
                <a16:creationId xmlns:a16="http://schemas.microsoft.com/office/drawing/2014/main" id="{BB6AFB08-5D24-44EF-512D-A9FBD9E3E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6" b="3762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2FDCF6-F141-FFC3-C770-B1CC753F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AI in viticulture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7C225A-F388-984D-0820-887065FF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919779"/>
            <a:ext cx="4977905" cy="501707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The use of </a:t>
            </a:r>
            <a:r>
              <a:rPr lang="it-IT" sz="2400" dirty="0" err="1">
                <a:solidFill>
                  <a:srgbClr val="FFFFFF"/>
                </a:solidFill>
              </a:rPr>
              <a:t>artificial</a:t>
            </a:r>
            <a:r>
              <a:rPr lang="it-IT" sz="2400" dirty="0">
                <a:solidFill>
                  <a:srgbClr val="FFFFFF"/>
                </a:solidFill>
              </a:rPr>
              <a:t> intelligence </a:t>
            </a:r>
            <a:r>
              <a:rPr lang="it-IT" sz="2400" dirty="0" err="1">
                <a:solidFill>
                  <a:srgbClr val="FFFFFF"/>
                </a:solidFill>
              </a:rPr>
              <a:t>technologies</a:t>
            </a:r>
            <a:r>
              <a:rPr lang="it-IT" sz="2400" dirty="0">
                <a:solidFill>
                  <a:srgbClr val="FFFFFF"/>
                </a:solidFill>
              </a:rPr>
              <a:t> in the </a:t>
            </a:r>
            <a:r>
              <a:rPr lang="it-IT" sz="2400" dirty="0" err="1">
                <a:solidFill>
                  <a:srgbClr val="FFFFFF"/>
                </a:solidFill>
              </a:rPr>
              <a:t>agronomy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is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becoming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always</a:t>
            </a:r>
            <a:r>
              <a:rPr lang="it-IT" sz="2400" dirty="0">
                <a:solidFill>
                  <a:srgbClr val="FFFFFF"/>
                </a:solidFill>
              </a:rPr>
              <a:t> more </a:t>
            </a:r>
            <a:r>
              <a:rPr lang="it-IT" sz="2400" dirty="0" err="1">
                <a:solidFill>
                  <a:srgbClr val="FFFFFF"/>
                </a:solidFill>
              </a:rPr>
              <a:t>important</a:t>
            </a:r>
            <a:r>
              <a:rPr lang="it-IT" sz="2400" dirty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Deep </a:t>
            </a:r>
            <a:r>
              <a:rPr lang="it-IT" sz="2400" dirty="0" err="1">
                <a:solidFill>
                  <a:srgbClr val="FFFFFF"/>
                </a:solidFill>
              </a:rPr>
              <a:t>neural</a:t>
            </a:r>
            <a:r>
              <a:rPr lang="it-IT" sz="2400" dirty="0">
                <a:solidFill>
                  <a:srgbClr val="FFFFFF"/>
                </a:solidFill>
              </a:rPr>
              <a:t> network can </a:t>
            </a:r>
            <a:r>
              <a:rPr lang="it-IT" sz="2400" dirty="0" err="1">
                <a:solidFill>
                  <a:srgbClr val="FFFFFF"/>
                </a:solidFill>
              </a:rPr>
              <a:t>now</a:t>
            </a:r>
            <a:r>
              <a:rPr lang="it-IT" sz="2400" dirty="0">
                <a:solidFill>
                  <a:srgbClr val="FFFFFF"/>
                </a:solidFill>
              </a:rPr>
              <a:t> be </a:t>
            </a:r>
            <a:r>
              <a:rPr lang="it-IT" sz="2400" dirty="0" err="1">
                <a:solidFill>
                  <a:srgbClr val="FFFFFF"/>
                </a:solidFill>
              </a:rPr>
              <a:t>trained</a:t>
            </a:r>
            <a:r>
              <a:rPr lang="it-IT" sz="2400" dirty="0">
                <a:solidFill>
                  <a:srgbClr val="FFFFFF"/>
                </a:solidFill>
              </a:rPr>
              <a:t> on large datasets of </a:t>
            </a:r>
            <a:r>
              <a:rPr lang="it-IT" sz="2400" dirty="0" err="1">
                <a:solidFill>
                  <a:srgbClr val="FFFFFF"/>
                </a:solidFill>
              </a:rPr>
              <a:t>many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different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types</a:t>
            </a:r>
            <a:r>
              <a:rPr lang="it-IT" sz="2400" dirty="0">
                <a:solidFill>
                  <a:srgbClr val="FFFFFF"/>
                </a:solidFill>
              </a:rPr>
              <a:t> of </a:t>
            </a:r>
            <a:r>
              <a:rPr lang="it-IT" sz="2400" dirty="0" err="1">
                <a:solidFill>
                  <a:srgbClr val="FFFFFF"/>
                </a:solidFill>
              </a:rPr>
              <a:t>crops</a:t>
            </a:r>
            <a:r>
              <a:rPr lang="it-IT" sz="2400" dirty="0">
                <a:solidFill>
                  <a:srgbClr val="FFFFFF"/>
                </a:solidFill>
              </a:rPr>
              <a:t>, with </a:t>
            </a:r>
            <a:r>
              <a:rPr lang="it-IT" sz="2400" dirty="0" err="1">
                <a:solidFill>
                  <a:srgbClr val="FFFFFF"/>
                </a:solidFill>
              </a:rPr>
              <a:t>excellent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results</a:t>
            </a:r>
            <a:r>
              <a:rPr lang="it-IT" sz="2400" dirty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Field owners can now monitor the health and growth of their land, increasing productivity.</a:t>
            </a:r>
            <a:endParaRPr lang="it-IT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FFFFFF"/>
                </a:solidFill>
              </a:rPr>
            </a:br>
            <a:endParaRPr lang="it-IT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9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1520B7-0EB1-B408-EFF0-93949751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 and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220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frutto, uva, aria aperta, Frutto senza semi">
            <a:extLst>
              <a:ext uri="{FF2B5EF4-FFF2-40B4-BE49-F238E27FC236}">
                <a16:creationId xmlns:a16="http://schemas.microsoft.com/office/drawing/2014/main" id="{2BC3E350-47CC-CF1F-84A9-EF562C63D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7" b="91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magine 3" descr="Immagine che contiene frutto, uva, aria aperta, Frutto senza semi">
            <a:extLst>
              <a:ext uri="{FF2B5EF4-FFF2-40B4-BE49-F238E27FC236}">
                <a16:creationId xmlns:a16="http://schemas.microsoft.com/office/drawing/2014/main" id="{4B443EEA-95DF-C8FA-98FF-2CCF83195B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0" y="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542077-C4DF-A9D2-0C59-85F4812D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925856"/>
            <a:ext cx="10895106" cy="1306513"/>
          </a:xfrm>
        </p:spPr>
        <p:txBody>
          <a:bodyPr/>
          <a:lstStyle/>
          <a:p>
            <a:pPr algn="l" fontAlgn="base"/>
            <a:r>
              <a:rPr lang="it-IT" i="0" dirty="0" err="1">
                <a:solidFill>
                  <a:schemeClr val="bg1"/>
                </a:solidFill>
                <a:effectLst/>
              </a:rPr>
              <a:t>wGrapeUNIPD</a:t>
            </a:r>
            <a:r>
              <a:rPr lang="it-IT" i="0" dirty="0">
                <a:solidFill>
                  <a:schemeClr val="bg1"/>
                </a:solidFill>
                <a:effectLst/>
              </a:rPr>
              <a:t>-DL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95EC94-1913-CB2D-0B27-EAC8B3D2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949451"/>
            <a:ext cx="10172700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>
                <a:solidFill>
                  <a:schemeClr val="bg1"/>
                </a:solidFill>
              </a:rPr>
              <a:t>This</a:t>
            </a:r>
            <a:r>
              <a:rPr lang="it-IT" sz="2400" dirty="0">
                <a:solidFill>
                  <a:schemeClr val="bg1"/>
                </a:solidFill>
              </a:rPr>
              <a:t> dataset </a:t>
            </a:r>
            <a:r>
              <a:rPr lang="it-IT" sz="2400" dirty="0" err="1">
                <a:solidFill>
                  <a:schemeClr val="bg1"/>
                </a:solidFill>
              </a:rPr>
              <a:t>contains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373 images acquired from later view in vertical shoot position vineyards in six different Italian locations at different phenological stages. </a:t>
            </a:r>
            <a:r>
              <a:rPr lang="en-US" sz="2400" dirty="0">
                <a:solidFill>
                  <a:schemeClr val="bg1"/>
                </a:solidFill>
              </a:rPr>
              <a:t>270 images also have the YOLO labels.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albero, aria aperta, erba, pianta&#10;&#10;Descrizione generata automaticamente">
            <a:extLst>
              <a:ext uri="{FF2B5EF4-FFF2-40B4-BE49-F238E27FC236}">
                <a16:creationId xmlns:a16="http://schemas.microsoft.com/office/drawing/2014/main" id="{7BA4968B-34A0-7B04-9215-8D885E8A6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4" y="3472270"/>
            <a:ext cx="3867545" cy="2568742"/>
          </a:xfrm>
          <a:prstGeom prst="rect">
            <a:avLst/>
          </a:prstGeom>
        </p:spPr>
      </p:pic>
      <p:pic>
        <p:nvPicPr>
          <p:cNvPr id="7" name="Immagine 6" descr="Immagine che contiene testo, Carattere, schermata, bianco">
            <a:extLst>
              <a:ext uri="{FF2B5EF4-FFF2-40B4-BE49-F238E27FC236}">
                <a16:creationId xmlns:a16="http://schemas.microsoft.com/office/drawing/2014/main" id="{A722E9B0-F976-A2D2-D74A-6E83A9FA4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81" y="5162957"/>
            <a:ext cx="2315091" cy="1276545"/>
          </a:xfrm>
          <a:prstGeom prst="rect">
            <a:avLst/>
          </a:prstGeom>
        </p:spPr>
      </p:pic>
      <p:pic>
        <p:nvPicPr>
          <p:cNvPr id="11" name="Immagine 10" descr="Immagine che contiene albero, aria aperta, pianta, erba">
            <a:extLst>
              <a:ext uri="{FF2B5EF4-FFF2-40B4-BE49-F238E27FC236}">
                <a16:creationId xmlns:a16="http://schemas.microsoft.com/office/drawing/2014/main" id="{ACF308A9-5542-225F-9D88-4A1C939C1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76" y="3465162"/>
            <a:ext cx="3867544" cy="257585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1D28240-ABB1-8697-C3F2-B4840BD3412E}"/>
              </a:ext>
            </a:extLst>
          </p:cNvPr>
          <p:cNvSpPr/>
          <p:nvPr/>
        </p:nvSpPr>
        <p:spPr>
          <a:xfrm>
            <a:off x="4914900" y="4120860"/>
            <a:ext cx="2011680" cy="1004729"/>
          </a:xfrm>
          <a:prstGeom prst="rightArrow">
            <a:avLst>
              <a:gd name="adj1" fmla="val 50000"/>
              <a:gd name="adj2" fmla="val 773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53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Immagine 5" descr="Immagine che contiene frutto, uva, aria aperta, Frutto senza semi">
            <a:extLst>
              <a:ext uri="{FF2B5EF4-FFF2-40B4-BE49-F238E27FC236}">
                <a16:creationId xmlns:a16="http://schemas.microsoft.com/office/drawing/2014/main" id="{3D006A6F-1915-D6AF-6AA5-05F6B67E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FC9B909-77B8-A744-F60A-E7C02F4C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33" y="436908"/>
            <a:ext cx="9448799" cy="15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Augmentation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92660D-FE24-1EAA-063E-0E7590C38F59}"/>
              </a:ext>
            </a:extLst>
          </p:cNvPr>
          <p:cNvSpPr txBox="1"/>
          <p:nvPr/>
        </p:nvSpPr>
        <p:spPr>
          <a:xfrm>
            <a:off x="850633" y="1123188"/>
            <a:ext cx="9954076" cy="5336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rgbClr val="FFFFFF"/>
                </a:solidFill>
              </a:rPr>
              <a:t>Importance of data augmentation techniques in small datasets: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Avoid overfitting</a:t>
            </a:r>
            <a:r>
              <a:rPr lang="en-US" sz="2400" dirty="0">
                <a:solidFill>
                  <a:srgbClr val="FFFFFF"/>
                </a:solidFill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It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increases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the model’s ability to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generalize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It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improves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the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accuracy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of the deep learning model’s predictions.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We will briefly compare the results with and without data augmentation techniques.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98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11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34523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Immagine 4" descr="Immagine che contiene aria aperta, erba, cielo, pianta&#10;&#10;Descrizione generata automaticamente">
            <a:extLst>
              <a:ext uri="{FF2B5EF4-FFF2-40B4-BE49-F238E27FC236}">
                <a16:creationId xmlns:a16="http://schemas.microsoft.com/office/drawing/2014/main" id="{65B44354-1EA1-06C9-54E2-D7664184A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colorTemperature colorTemp="61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11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7BEF70-233E-43FB-7D3A-A4671395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11"/>
            <a:ext cx="8479420" cy="13663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Object Detection in Our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E475A2-35C2-A6D7-8CA2-6ED2C8BB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3914"/>
            <a:ext cx="7583133" cy="31197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The task of assigning a label and a bounding box to a objects in the image.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We compare the different bunch detection strategies, in particular we will focus on </a:t>
            </a:r>
            <a:r>
              <a:rPr lang="en-US" sz="2400" dirty="0" err="1">
                <a:solidFill>
                  <a:schemeClr val="bg1"/>
                </a:solidFill>
              </a:rPr>
              <a:t>FasterRCNN</a:t>
            </a:r>
            <a:r>
              <a:rPr lang="en-US" sz="2400" dirty="0">
                <a:solidFill>
                  <a:schemeClr val="bg1"/>
                </a:solidFill>
              </a:rPr>
              <a:t> and YOLO architectures.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We want to detect bunches of grape from images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735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blu, aqua, Blu elettrico, Turchese&#10;&#10;Descrizione generata automaticamente">
            <a:extLst>
              <a:ext uri="{FF2B5EF4-FFF2-40B4-BE49-F238E27FC236}">
                <a16:creationId xmlns:a16="http://schemas.microsoft.com/office/drawing/2014/main" id="{0A27BBE4-B8C9-4B90-4F3E-41AB74BC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7"/>
            <a:ext cx="12192000" cy="685971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E8FECA-37CF-11A6-928B-B7A681D8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1" y="878494"/>
            <a:ext cx="10895106" cy="13255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FastRCNN</a:t>
            </a:r>
            <a:r>
              <a:rPr lang="en-US" dirty="0">
                <a:solidFill>
                  <a:schemeClr val="bg1"/>
                </a:solidFill>
              </a:rPr>
              <a:t> + ResNet50-FPN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8FC6D7-8065-B7CE-5207-AB71EC1BE277}"/>
              </a:ext>
            </a:extLst>
          </p:cNvPr>
          <p:cNvSpPr txBox="1"/>
          <p:nvPr/>
        </p:nvSpPr>
        <p:spPr>
          <a:xfrm>
            <a:off x="767191" y="1677906"/>
            <a:ext cx="5328809" cy="4656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342900">
              <a:spcAft>
                <a:spcPts val="600"/>
              </a:spcAft>
              <a:buClr>
                <a:schemeClr val="bg1"/>
              </a:buClr>
              <a:buFont typeface="Avenir Next LT Pro" panose="020B0504020202020204" pitchFamily="34" charset="0"/>
              <a:buChar char="•"/>
            </a:pPr>
            <a:endParaRPr lang="en-US" sz="1900" dirty="0">
              <a:solidFill>
                <a:schemeClr val="bg1"/>
              </a:solidFill>
            </a:endParaRPr>
          </a:p>
          <a:p>
            <a:pPr marL="457200" indent="-342900">
              <a:spcAft>
                <a:spcPts val="600"/>
              </a:spcAft>
              <a:buClr>
                <a:schemeClr val="bg1"/>
              </a:buClr>
              <a:buFont typeface="Avenir Next LT Pro" panose="020B05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Two modules:</a:t>
            </a:r>
          </a:p>
          <a:p>
            <a:pPr marL="971550" lvl="1" indent="-342900">
              <a:spcAft>
                <a:spcPts val="600"/>
              </a:spcAft>
              <a:buClr>
                <a:schemeClr val="bg1"/>
              </a:buClr>
              <a:buFont typeface="Avenir Next LT Pro" panose="020B05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Deep fully convolutional network as Region Proposal Network (RPN) </a:t>
            </a:r>
          </a:p>
          <a:p>
            <a:pPr marL="971550" lvl="1" indent="-342900">
              <a:spcAft>
                <a:spcPts val="600"/>
              </a:spcAft>
              <a:buClr>
                <a:schemeClr val="bg1"/>
              </a:buClr>
              <a:buFont typeface="Avenir Next LT Pro" panose="020B05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Fast R-CNN detector</a:t>
            </a:r>
          </a:p>
          <a:p>
            <a:pPr marL="457200" indent="-342900">
              <a:spcAft>
                <a:spcPts val="600"/>
              </a:spcAft>
              <a:buClr>
                <a:schemeClr val="bg1"/>
              </a:buClr>
              <a:buFont typeface="Avenir Next LT Pro" panose="020B05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 ‘Attention’ mechanism:</a:t>
            </a:r>
          </a:p>
          <a:p>
            <a:pPr marL="971550" lvl="1" indent="-342900">
              <a:spcAft>
                <a:spcPts val="600"/>
              </a:spcAft>
              <a:buClr>
                <a:schemeClr val="bg1"/>
              </a:buClr>
              <a:buFont typeface="Avenir Next LT Pro" panose="020B05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The RPN module tells the Fast R-CNN module where to look</a:t>
            </a:r>
          </a:p>
          <a:p>
            <a:pPr marL="514350" indent="-342900">
              <a:spcAft>
                <a:spcPts val="600"/>
              </a:spcAft>
              <a:buClr>
                <a:schemeClr val="bg1"/>
              </a:buClr>
              <a:buFont typeface="Avenir Next LT Pro" panose="020B05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Feature Pyramid Network:</a:t>
            </a:r>
          </a:p>
          <a:p>
            <a:pPr marL="971550" lvl="1" indent="-342900">
              <a:spcAft>
                <a:spcPts val="600"/>
              </a:spcAft>
              <a:buClr>
                <a:schemeClr val="bg1"/>
              </a:buClr>
              <a:buFont typeface="Avenir Next LT Pro" panose="020B0504020202020204" pitchFamily="34" charset="0"/>
              <a:buChar char="•"/>
            </a:pPr>
            <a:r>
              <a:rPr lang="en-US" sz="1900" b="0" i="0" dirty="0">
                <a:solidFill>
                  <a:schemeClr val="bg1"/>
                </a:solidFill>
                <a:effectLst/>
              </a:rPr>
              <a:t>Takes single-scale image of an arbitrary size as input, outputs proportionally sized feature maps</a:t>
            </a:r>
            <a:endParaRPr lang="en-US" sz="1900" dirty="0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18A6FA6B-D303-123C-25D9-2251188E2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07" y="2766849"/>
            <a:ext cx="5431135" cy="20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25433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23B921"/>
      </a:accent1>
      <a:accent2>
        <a:srgbClr val="5AB514"/>
      </a:accent2>
      <a:accent3>
        <a:srgbClr val="95AA1E"/>
      </a:accent3>
      <a:accent4>
        <a:srgbClr val="CB9A16"/>
      </a:accent4>
      <a:accent5>
        <a:srgbClr val="E76529"/>
      </a:accent5>
      <a:accent6>
        <a:srgbClr val="D5172A"/>
      </a:accent6>
      <a:hlink>
        <a:srgbClr val="B1743B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277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AvenirNext LT Pro Medium</vt:lpstr>
      <vt:lpstr>Sabon Next LT</vt:lpstr>
      <vt:lpstr>Source Sans Pro</vt:lpstr>
      <vt:lpstr>DappledVTI</vt:lpstr>
      <vt:lpstr>Bunch Detection using YOLO and FasterRCNN Deep Learning Architectures</vt:lpstr>
      <vt:lpstr>AI in viticulture</vt:lpstr>
      <vt:lpstr>Dataset and Data Augmentation</vt:lpstr>
      <vt:lpstr>wGrapeUNIPD-DL Dataset</vt:lpstr>
      <vt:lpstr>Data Augmentation Techniques</vt:lpstr>
      <vt:lpstr>Object Detection</vt:lpstr>
      <vt:lpstr>Object Detection in Our Project</vt:lpstr>
      <vt:lpstr>FastRCNN + ResNet50-FPN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Bunch Detection using YOLO and FasterRCNN Deep Learning Algorithms</dc:title>
  <dc:creator>DAVIDE CAMPONOGARA</dc:creator>
  <cp:lastModifiedBy>DAVIDE CAMPONOGARA</cp:lastModifiedBy>
  <cp:revision>6</cp:revision>
  <dcterms:created xsi:type="dcterms:W3CDTF">2023-06-03T13:21:18Z</dcterms:created>
  <dcterms:modified xsi:type="dcterms:W3CDTF">2023-06-05T21:16:38Z</dcterms:modified>
</cp:coreProperties>
</file>